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54" r:id="rId3"/>
    <p:sldMasterId id="2147483656" r:id="rId4"/>
    <p:sldMasterId id="2147483658" r:id="rId5"/>
    <p:sldMasterId id="2147483664" r:id="rId6"/>
    <p:sldMasterId id="2147483666" r:id="rId7"/>
    <p:sldMasterId id="2147483668" r:id="rId8"/>
    <p:sldMasterId id="2147483670" r:id="rId9"/>
    <p:sldMasterId id="2147483672" r:id="rId10"/>
    <p:sldMasterId id="2147483674" r:id="rId11"/>
  </p:sldMasterIdLst>
  <p:notesMasterIdLst>
    <p:notesMasterId r:id="rId24"/>
  </p:notesMasterIdLst>
  <p:handoutMasterIdLst>
    <p:handoutMasterId r:id="rId25"/>
  </p:handoutMasterIdLst>
  <p:sldIdLst>
    <p:sldId id="263" r:id="rId12"/>
    <p:sldId id="294" r:id="rId13"/>
    <p:sldId id="280" r:id="rId14"/>
    <p:sldId id="295" r:id="rId15"/>
    <p:sldId id="277" r:id="rId16"/>
    <p:sldId id="296" r:id="rId17"/>
    <p:sldId id="297" r:id="rId18"/>
    <p:sldId id="299" r:id="rId19"/>
    <p:sldId id="300" r:id="rId20"/>
    <p:sldId id="301" r:id="rId21"/>
    <p:sldId id="302" r:id="rId22"/>
    <p:sldId id="303" r:id="rId23"/>
  </p:sldIdLst>
  <p:sldSz cx="9144000" cy="6858000" type="screen4x3"/>
  <p:notesSz cx="666273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7B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16" autoAdjust="0"/>
  </p:normalViewPr>
  <p:slideViewPr>
    <p:cSldViewPr>
      <p:cViewPr varScale="1">
        <p:scale>
          <a:sx n="101" d="100"/>
          <a:sy n="101" d="100"/>
        </p:scale>
        <p:origin x="2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72E86-E9A4-49BD-8545-91D469BDCC25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43985-CF63-4E79-BA84-92EC3409B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022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543FC-F196-4D67-A85E-E0F033F4FB58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3789D-4203-4AE2-B90F-94AEF3671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517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Discus</a:t>
            </a:r>
            <a:r>
              <a:rPr lang="en-GB" baseline="0" dirty="0" smtClean="0"/>
              <a:t> much of the focus may have appeared to be on the merger and recovering from the loss of experienced staff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29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10 minutes to discuss then collect suggestions from the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29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29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remember</a:t>
            </a:r>
            <a:r>
              <a:rPr lang="en-GB" baseline="0" dirty="0" smtClean="0"/>
              <a:t> my introduction to FE teaching – was given a unit specification and told to deliver a class the next morning.  Asked for materials and was told ‘ you have to create your own’ – not fun!!  Luckily I had a very helpful colleague who took time out with me and offered materials/support and guidance.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Unfortunately this is a pose we till see new staff adopt today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958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29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29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10 minutes to discuss then collect suggestions from the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29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29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10 minutes to discuss then collect suggestions from the groups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29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Take comments from the floor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3789D-4203-4AE2-B90F-94AEF367157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29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/>
          <p:cNvSpPr txBox="1">
            <a:spLocks/>
          </p:cNvSpPr>
          <p:nvPr userDrawn="1"/>
        </p:nvSpPr>
        <p:spPr>
          <a:xfrm>
            <a:off x="467544" y="202438"/>
            <a:ext cx="82296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55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5153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863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QA 2567 rev288 (pms)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41858" y="908720"/>
            <a:ext cx="4802491" cy="2551393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979712" y="3789041"/>
            <a:ext cx="5328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600" b="1" dirty="0" smtClean="0">
                <a:solidFill>
                  <a:srgbClr val="FFFFFF"/>
                </a:solidFill>
              </a:rPr>
              <a:t>www.sqa.org.uk </a:t>
            </a:r>
            <a:r>
              <a:rPr lang="en-GB" altLang="en-US" sz="2600" dirty="0">
                <a:solidFill>
                  <a:srgbClr val="FFFFFF"/>
                </a:solidFill>
                <a:latin typeface="Arial Narrow" panose="020B0606020202030204" pitchFamily="34" charset="0"/>
              </a:rPr>
              <a:t>I</a:t>
            </a:r>
            <a:r>
              <a:rPr lang="en-GB" altLang="en-US" sz="2600" b="1" dirty="0" smtClean="0">
                <a:solidFill>
                  <a:srgbClr val="FFFFFF"/>
                </a:solidFill>
              </a:rPr>
              <a:t> 0303 </a:t>
            </a:r>
            <a:r>
              <a:rPr lang="en-GB" altLang="en-US" sz="2600" b="1" dirty="0">
                <a:solidFill>
                  <a:srgbClr val="FFFFFF"/>
                </a:solidFill>
              </a:rPr>
              <a:t>333 0330</a:t>
            </a:r>
            <a:endParaRPr lang="en-US" altLang="en-US" sz="2600" b="1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33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BD SQA LOGO  TITLE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0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6020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55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91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979712" y="3789041"/>
            <a:ext cx="53285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600" b="1" dirty="0" smtClean="0">
                <a:solidFill>
                  <a:srgbClr val="FFFFFF"/>
                </a:solidFill>
              </a:rPr>
              <a:t>www.sqa.org.uk </a:t>
            </a:r>
            <a:r>
              <a:rPr lang="en-GB" altLang="en-US" sz="2600" dirty="0">
                <a:solidFill>
                  <a:srgbClr val="FFFFFF"/>
                </a:solidFill>
                <a:latin typeface="Arial Narrow" panose="020B0606020202030204" pitchFamily="34" charset="0"/>
              </a:rPr>
              <a:t>I</a:t>
            </a:r>
            <a:r>
              <a:rPr lang="en-GB" altLang="en-US" sz="2600" b="1" dirty="0" smtClean="0">
                <a:solidFill>
                  <a:srgbClr val="FFFFFF"/>
                </a:solidFill>
              </a:rPr>
              <a:t> 0303 </a:t>
            </a:r>
            <a:r>
              <a:rPr lang="en-GB" altLang="en-US" sz="2600" b="1" dirty="0">
                <a:solidFill>
                  <a:srgbClr val="FFFFFF"/>
                </a:solidFill>
              </a:rPr>
              <a:t>333 0330</a:t>
            </a:r>
            <a:endParaRPr lang="en-US" altLang="en-US" sz="2600" b="1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8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Symbol" panose="05050102010706020507" pitchFamily="18" charset="2"/>
        <a:buChar char="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2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11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Symbol" panose="05050102010706020507" pitchFamily="18" charset="2"/>
        <a:buChar char="¨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QA 2567 rev288 (pms)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41858" y="908720"/>
            <a:ext cx="4802491" cy="255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9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38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074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91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534159" y="1556792"/>
            <a:ext cx="7056784" cy="86409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Supporting Lecturers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506171" y="2376260"/>
            <a:ext cx="6553200" cy="7921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Font typeface="Wingdings" pitchFamily="2" charset="2"/>
              <a:buNone/>
              <a:defRPr sz="28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Font typeface="Arial" charset="0"/>
              <a:buNone/>
              <a:defRPr sz="28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John Elliott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750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noProof="0" dirty="0" smtClean="0"/>
              <a:t>Activity - </a:t>
            </a:r>
            <a:r>
              <a:rPr lang="en-GB" kern="0" noProof="0" dirty="0" smtClean="0"/>
              <a:t>Sharing Good Practice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424847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What do you do in your centres that helps support new and experienced staff?</a:t>
            </a:r>
          </a:p>
          <a:p>
            <a:pPr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91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noProof="0" dirty="0" smtClean="0"/>
              <a:t>What can we do as </a:t>
            </a:r>
            <a:r>
              <a:rPr lang="en-GB" kern="0" noProof="0" dirty="0" smtClean="0"/>
              <a:t>EVs</a:t>
            </a:r>
            <a:r>
              <a:rPr lang="en-GB" kern="0" noProof="0" dirty="0" smtClean="0"/>
              <a:t>?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424847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What support can </a:t>
            </a:r>
            <a:r>
              <a:rPr lang="en-GB" kern="0" dirty="0" smtClean="0">
                <a:latin typeface="Arial"/>
              </a:rPr>
              <a:t>EVs </a:t>
            </a:r>
            <a:r>
              <a:rPr lang="en-GB" kern="0" dirty="0" smtClean="0">
                <a:latin typeface="Arial"/>
              </a:rPr>
              <a:t>offer when we visit your centres?</a:t>
            </a:r>
          </a:p>
          <a:p>
            <a:pPr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879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424847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>
              <a:buClr>
                <a:srgbClr val="FFFFFF"/>
              </a:buClr>
              <a:buNone/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801368"/>
            <a:ext cx="3962400" cy="325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79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 smtClean="0"/>
              <a:t>Aims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To discuss the challenges of </a:t>
            </a: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lecturers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in modern FE 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Colleges</a:t>
            </a: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To identify how we can support new and </a:t>
            </a: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experienced lecturers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Share </a:t>
            </a: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good practice.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endParaRPr kumimoji="0" lang="en-US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598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Background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Large scale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mergers in the 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sector</a:t>
            </a: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Major loss of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experienced lecturers</a:t>
            </a: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Shortage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of lecturing staff</a:t>
            </a: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High volume of new staff</a:t>
            </a:r>
          </a:p>
          <a:p>
            <a:pPr lvl="0"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What was important</a:t>
            </a:r>
            <a:r>
              <a:rPr lang="en-GB" kern="0" dirty="0" smtClean="0">
                <a:latin typeface="Arial"/>
              </a:rPr>
              <a:t>? </a:t>
            </a:r>
          </a:p>
          <a:p>
            <a:pPr lvl="0"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Where </a:t>
            </a:r>
            <a:r>
              <a:rPr lang="en-GB" kern="0" dirty="0" smtClean="0">
                <a:latin typeface="Arial"/>
              </a:rPr>
              <a:t>are we now?</a:t>
            </a: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074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Background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3887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Merger of 2</a:t>
            </a: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colleges and partial merger of a 3rd</a:t>
            </a: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Accounting</a:t>
            </a:r>
            <a:r>
              <a:rPr lang="en-GB" kern="0" dirty="0" smtClean="0">
                <a:latin typeface="Arial"/>
              </a:rPr>
              <a:t> </a:t>
            </a:r>
            <a:r>
              <a:rPr lang="en-GB" kern="0" dirty="0" smtClean="0">
                <a:latin typeface="Arial"/>
              </a:rPr>
              <a:t>team</a:t>
            </a:r>
            <a:r>
              <a:rPr lang="en-GB" kern="0" dirty="0">
                <a:latin typeface="Arial"/>
              </a:rPr>
              <a:t> </a:t>
            </a:r>
            <a:r>
              <a:rPr lang="en-GB" kern="0" dirty="0" smtClean="0">
                <a:latin typeface="Arial"/>
              </a:rPr>
              <a:t>over</a:t>
            </a:r>
            <a:r>
              <a:rPr lang="en-GB" kern="0" dirty="0">
                <a:latin typeface="Arial"/>
              </a:rPr>
              <a:t> </a:t>
            </a: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the </a:t>
            </a: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last </a:t>
            </a: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4</a:t>
            </a:r>
            <a:r>
              <a:rPr lang="en-GB" kern="0" dirty="0">
                <a:latin typeface="Arial"/>
              </a:rPr>
              <a:t>½</a:t>
            </a: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years:</a:t>
            </a: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Loss of 6 experienced lecturers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charset="0"/>
              <a:buChar char="–"/>
              <a:tabLst/>
              <a:defRPr/>
            </a:pPr>
            <a:r>
              <a:rPr lang="en-GB" kern="0" dirty="0" smtClean="0">
                <a:latin typeface="Arial"/>
              </a:rPr>
              <a:t>With a total of over 110 </a:t>
            </a:r>
            <a:r>
              <a:rPr lang="en-GB" kern="0" dirty="0" smtClean="0">
                <a:latin typeface="Arial"/>
              </a:rPr>
              <a:t>years’ </a:t>
            </a:r>
            <a:r>
              <a:rPr lang="en-GB" kern="0" dirty="0" smtClean="0">
                <a:latin typeface="Arial"/>
              </a:rPr>
              <a:t>service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Arial" charset="0"/>
              <a:buChar char="–"/>
              <a:tabLst/>
              <a:defRPr/>
            </a:pPr>
            <a:r>
              <a:rPr kumimoji="0" lang="en-GB" sz="2600" b="0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5 new members of the team </a:t>
            </a: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Challenges all round!!</a:t>
            </a: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164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</a:rPr>
              <a:t>Familiar pose?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132856"/>
            <a:ext cx="3228533" cy="250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2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dirty="0" smtClean="0"/>
              <a:t>What do we do?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424847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Still have the checklist style of induction</a:t>
            </a:r>
          </a:p>
          <a:p>
            <a:pPr marL="0" indent="0">
              <a:buClr>
                <a:srgbClr val="FFFFFF"/>
              </a:buClr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Offer online course -</a:t>
            </a:r>
            <a:r>
              <a:rPr lang="en-GB" dirty="0"/>
              <a:t>Teaching in Colleges Today </a:t>
            </a:r>
            <a:endParaRPr lang="en-GB" kern="0" dirty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Offer support of a Learning </a:t>
            </a:r>
            <a:r>
              <a:rPr lang="en-GB" kern="0" dirty="0" smtClean="0">
                <a:latin typeface="Arial"/>
              </a:rPr>
              <a:t>and </a:t>
            </a:r>
            <a:r>
              <a:rPr lang="en-GB" kern="0" dirty="0" smtClean="0">
                <a:latin typeface="Arial"/>
              </a:rPr>
              <a:t>Teaching Advisor</a:t>
            </a: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PDA/TQFE</a:t>
            </a: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Is this enough?</a:t>
            </a:r>
          </a:p>
          <a:p>
            <a:pPr lvl="0">
              <a:buClr>
                <a:srgbClr val="FFFFFF"/>
              </a:buClr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064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noProof="0" dirty="0" smtClean="0"/>
              <a:t>On the job support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424847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Every new member of staff is given a mentor</a:t>
            </a:r>
          </a:p>
          <a:p>
            <a:pPr marL="0" indent="0">
              <a:buClr>
                <a:srgbClr val="FFFFFF"/>
              </a:buClr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r>
              <a:rPr kumimoji="0" lang="en-GB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Offer online course -</a:t>
            </a:r>
            <a:r>
              <a:rPr lang="en-GB" dirty="0"/>
              <a:t>Teaching in Colleges Today </a:t>
            </a: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Offer support of a Learning </a:t>
            </a:r>
            <a:r>
              <a:rPr lang="en-GB" kern="0" dirty="0" smtClean="0">
                <a:latin typeface="Arial"/>
              </a:rPr>
              <a:t>and Teaching </a:t>
            </a:r>
            <a:r>
              <a:rPr lang="en-GB" kern="0" dirty="0" smtClean="0">
                <a:latin typeface="Arial"/>
              </a:rPr>
              <a:t>Advisor</a:t>
            </a: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Is this enough?</a:t>
            </a:r>
          </a:p>
          <a:p>
            <a:pPr lvl="0">
              <a:buClr>
                <a:srgbClr val="FFFFFF"/>
              </a:buClr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760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GB" kern="0" noProof="0" dirty="0" smtClean="0"/>
              <a:t>Activity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424847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Think back to your first days/weeks/years as a lecturer and discuss what you would have liked to be in place to support you.</a:t>
            </a:r>
          </a:p>
          <a:p>
            <a:pPr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>
              <a:buClr>
                <a:srgbClr val="FFFFFF"/>
              </a:buClr>
              <a:defRPr/>
            </a:pPr>
            <a:endParaRPr lang="en-GB" kern="0" dirty="0" smtClean="0">
              <a:latin typeface="Arial"/>
            </a:endParaRP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Choose your table’s top 3 suggestions</a:t>
            </a: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35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544" y="548680"/>
            <a:ext cx="8229600" cy="79208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24650" algn="l"/>
              </a:tabLst>
              <a:defRPr/>
            </a:pPr>
            <a:r>
              <a:rPr lang="en-US" kern="0" dirty="0" smtClean="0"/>
              <a:t>What about experienced staff?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67544" y="1484784"/>
            <a:ext cx="7777162" cy="424847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w"/>
              <a:defRPr sz="26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26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6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–"/>
              <a:defRPr sz="26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»"/>
              <a:defRPr sz="26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General CPD events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Faculty Learning </a:t>
            </a:r>
            <a:r>
              <a:rPr lang="en-GB" kern="0" dirty="0" smtClean="0">
                <a:latin typeface="Arial"/>
              </a:rPr>
              <a:t>and </a:t>
            </a:r>
            <a:r>
              <a:rPr lang="en-GB" kern="0" dirty="0" smtClean="0">
                <a:latin typeface="Arial"/>
              </a:rPr>
              <a:t>Teaching Events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Tailored CPD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Buddy system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Café conversations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Cooperative learning sessions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Sharing teaching practice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Online tools</a:t>
            </a:r>
          </a:p>
          <a:p>
            <a:pPr>
              <a:buClr>
                <a:srgbClr val="FFFFFF"/>
              </a:buClr>
              <a:defRPr/>
            </a:pPr>
            <a:r>
              <a:rPr lang="en-GB" kern="0" dirty="0" smtClean="0">
                <a:latin typeface="Arial"/>
              </a:rPr>
              <a:t>Networking events! (Why not new staff?)</a:t>
            </a:r>
          </a:p>
          <a:p>
            <a:pPr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 smtClean="0">
              <a:latin typeface="Arial"/>
            </a:endParaRPr>
          </a:p>
          <a:p>
            <a:pPr lvl="0">
              <a:buClr>
                <a:srgbClr val="FFFFFF"/>
              </a:buClr>
              <a:defRPr/>
            </a:pPr>
            <a:endParaRPr lang="en-GB" kern="0" dirty="0">
              <a:latin typeface="Arial"/>
            </a:endParaRPr>
          </a:p>
          <a:p>
            <a:pPr marL="0" lvl="0" indent="0">
              <a:buClr>
                <a:srgbClr val="FFFFFF"/>
              </a:buClr>
              <a:buNone/>
              <a:defRPr/>
            </a:pPr>
            <a:endParaRPr lang="en-GB" kern="0" dirty="0">
              <a:latin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None/>
              <a:tabLst/>
              <a:defRPr/>
            </a:pPr>
            <a:endParaRPr kumimoji="0" lang="en-GB" sz="2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64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CBD 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ICBD SQA LOGO  FINAL HOLDING SL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QA LIGHT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ORPORATE BLANK DAR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ORPORATE BLANK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QA FINAL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ICBD SQA TITLE HOLDING SLIDE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ICBD 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ICBD SQA DARK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416</Words>
  <Application>Microsoft Office PowerPoint</Application>
  <PresentationFormat>On-screen Show (4:3)</PresentationFormat>
  <Paragraphs>105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12</vt:i4>
      </vt:variant>
    </vt:vector>
  </HeadingPairs>
  <TitlesOfParts>
    <vt:vector size="28" baseType="lpstr">
      <vt:lpstr>Arial</vt:lpstr>
      <vt:lpstr>Arial Narrow</vt:lpstr>
      <vt:lpstr>Calibri</vt:lpstr>
      <vt:lpstr>Symbol</vt:lpstr>
      <vt:lpstr>Wingdings</vt:lpstr>
      <vt:lpstr>SQA TITLE GOES HERE</vt:lpstr>
      <vt:lpstr>SQA DARK BACKGROUND</vt:lpstr>
      <vt:lpstr>SQA LIGHT BACKGROUND</vt:lpstr>
      <vt:lpstr>CORPORATE BLANK DARK</vt:lpstr>
      <vt:lpstr>CORPORATE BLANK LIGHT</vt:lpstr>
      <vt:lpstr>SQA FINAL HOLDING SLIDE</vt:lpstr>
      <vt:lpstr>ICBD SQA TITLE HOLDING SLIDE </vt:lpstr>
      <vt:lpstr>ICBD SQA TITLE GOES HERE</vt:lpstr>
      <vt:lpstr>ICBD SQA DARK BACKGROUND</vt:lpstr>
      <vt:lpstr>ICBD SQA LIGHT BACKGROUND</vt:lpstr>
      <vt:lpstr>ICBD SQA LOGO  FINAL HOLDING SLID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SQA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Findlay</dc:creator>
  <cp:lastModifiedBy>Linda Meikle</cp:lastModifiedBy>
  <cp:revision>92</cp:revision>
  <cp:lastPrinted>2013-10-31T13:53:25Z</cp:lastPrinted>
  <dcterms:created xsi:type="dcterms:W3CDTF">2013-10-10T15:37:55Z</dcterms:created>
  <dcterms:modified xsi:type="dcterms:W3CDTF">2018-02-07T08:48:04Z</dcterms:modified>
</cp:coreProperties>
</file>